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2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1FA321-D6EF-41DC-AA12-7AB2D5C9DA79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9A0EF-DA1A-4772-A3B8-D8DDD074D3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766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425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4E586A"/>
                </a:solidFill>
                <a:effectLst/>
                <a:latin typeface="Segoe UI" panose="020B0502040204020203" pitchFamily="34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Общее количество в сотрудниках</a:t>
            </a:r>
            <a:r>
              <a:rPr lang="en-US" sz="180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: 14684</a:t>
            </a:r>
            <a:endParaRPr lang="ru-RU" sz="1800" dirty="0">
              <a:effectLst/>
              <a:latin typeface="Calibri" panose="020F0502020204030204" pitchFamily="34" charset="0"/>
            </a:endParaRP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предположительное количество сотрудников с учётом филиалов</a:t>
            </a:r>
            <a:r>
              <a:rPr lang="en-US" sz="180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: 14457</a:t>
            </a:r>
            <a:endParaRPr lang="ru-RU" sz="1800" dirty="0">
              <a:effectLst/>
              <a:latin typeface="Calibri" panose="020F0502020204030204" pitchFamily="34" charset="0"/>
            </a:endParaRP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всего сотрудников в МСЧ вне сервис деска</a:t>
            </a:r>
            <a:r>
              <a:rPr lang="en-US" sz="180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: 1206</a:t>
            </a:r>
            <a:endParaRPr lang="ru-RU" sz="1800" dirty="0">
              <a:effectLst/>
              <a:latin typeface="Calibri" panose="020F0502020204030204" pitchFamily="34" charset="0"/>
            </a:endParaRP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всего сотрудников в управленческих</a:t>
            </a:r>
            <a:r>
              <a:rPr lang="en-US" sz="180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: 1047</a:t>
            </a:r>
            <a:endParaRPr lang="ru-RU" sz="1800" dirty="0">
              <a:effectLst/>
              <a:latin typeface="Calibri" panose="020F0502020204030204" pitchFamily="34" charset="0"/>
            </a:endParaRP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всего сотрудников в основных</a:t>
            </a:r>
            <a:r>
              <a:rPr lang="en-US" sz="180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: 7433</a:t>
            </a:r>
            <a:endParaRPr lang="ru-RU" sz="1800" dirty="0">
              <a:effectLst/>
              <a:latin typeface="Calibri" panose="020F0502020204030204" pitchFamily="34" charset="0"/>
            </a:endParaRP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всего сотрудников в обслуживающих</a:t>
            </a:r>
            <a:r>
              <a:rPr lang="en-US" sz="180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: 582</a:t>
            </a:r>
            <a:endParaRPr lang="ru-RU" sz="1800" dirty="0">
              <a:effectLst/>
              <a:latin typeface="Calibri" panose="020F0502020204030204" pitchFamily="34" charset="0"/>
            </a:endParaRP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всего сотрудников в вспомогательных</a:t>
            </a:r>
            <a:r>
              <a:rPr lang="en-US" sz="180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: 1793</a:t>
            </a:r>
            <a:endParaRPr lang="ru-RU" sz="1800" dirty="0">
              <a:effectLst/>
              <a:latin typeface="Calibri" panose="020F0502020204030204" pitchFamily="34" charset="0"/>
            </a:endParaRP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их сумма</a:t>
            </a:r>
            <a:r>
              <a:rPr lang="en-US" sz="180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 (</a:t>
            </a:r>
            <a:r>
              <a:rPr lang="ru-RU" sz="180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всего</a:t>
            </a:r>
            <a:r>
              <a:rPr lang="en-US" sz="180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): 1206</a:t>
            </a:r>
            <a:r>
              <a:rPr lang="ru-RU" sz="180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1</a:t>
            </a:r>
            <a:endParaRPr lang="ru-RU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513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4E586A"/>
                </a:solidFill>
                <a:effectLst/>
                <a:latin typeface="Segoe UI" panose="020B0502040204020203" pitchFamily="34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Общее количество в сотрудниках</a:t>
            </a:r>
            <a:r>
              <a:rPr lang="en-US" sz="180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: 14684</a:t>
            </a:r>
            <a:endParaRPr lang="ru-RU" sz="1800" dirty="0">
              <a:effectLst/>
              <a:latin typeface="Calibri" panose="020F0502020204030204" pitchFamily="34" charset="0"/>
            </a:endParaRP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предположительное количество сотрудников с учётом филиалов</a:t>
            </a:r>
            <a:r>
              <a:rPr lang="en-US" sz="180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: 14457</a:t>
            </a:r>
            <a:endParaRPr lang="ru-RU" sz="1800" dirty="0">
              <a:effectLst/>
              <a:latin typeface="Calibri" panose="020F0502020204030204" pitchFamily="34" charset="0"/>
            </a:endParaRP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всего сотрудников в МСЧ вне сервис деска</a:t>
            </a:r>
            <a:r>
              <a:rPr lang="en-US" sz="180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: 1206</a:t>
            </a:r>
            <a:endParaRPr lang="ru-RU" sz="1800" dirty="0">
              <a:effectLst/>
              <a:latin typeface="Calibri" panose="020F0502020204030204" pitchFamily="34" charset="0"/>
            </a:endParaRP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всего сотрудников в управленческих</a:t>
            </a:r>
            <a:r>
              <a:rPr lang="en-US" sz="180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: 1047</a:t>
            </a:r>
            <a:endParaRPr lang="ru-RU" sz="1800" dirty="0">
              <a:effectLst/>
              <a:latin typeface="Calibri" panose="020F0502020204030204" pitchFamily="34" charset="0"/>
            </a:endParaRP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всего сотрудников в основных</a:t>
            </a:r>
            <a:r>
              <a:rPr lang="en-US" sz="180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: 7433</a:t>
            </a:r>
            <a:endParaRPr lang="ru-RU" sz="1800" dirty="0">
              <a:effectLst/>
              <a:latin typeface="Calibri" panose="020F0502020204030204" pitchFamily="34" charset="0"/>
            </a:endParaRP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всего сотрудников в обслуживающих</a:t>
            </a:r>
            <a:r>
              <a:rPr lang="en-US" sz="180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: 582</a:t>
            </a:r>
            <a:endParaRPr lang="ru-RU" sz="1800" dirty="0">
              <a:effectLst/>
              <a:latin typeface="Calibri" panose="020F0502020204030204" pitchFamily="34" charset="0"/>
            </a:endParaRP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всего сотрудников в вспомогательных</a:t>
            </a:r>
            <a:r>
              <a:rPr lang="en-US" sz="180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: 1793</a:t>
            </a:r>
            <a:endParaRPr lang="ru-RU" sz="1800" dirty="0">
              <a:effectLst/>
              <a:latin typeface="Calibri" panose="020F0502020204030204" pitchFamily="34" charset="0"/>
            </a:endParaRP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их сумма</a:t>
            </a:r>
            <a:r>
              <a:rPr lang="en-US" sz="180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 (</a:t>
            </a:r>
            <a:r>
              <a:rPr lang="ru-RU" sz="180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всего</a:t>
            </a:r>
            <a:r>
              <a:rPr lang="en-US" sz="180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): 1206</a:t>
            </a:r>
            <a:r>
              <a:rPr lang="ru-RU" sz="180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1</a:t>
            </a:r>
            <a:endParaRPr lang="ru-RU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074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235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CEAD-714F-4F99-A5D6-EE8DB0D84431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325F-33E9-4188-A1BE-79B5C5293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384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CEAD-714F-4F99-A5D6-EE8DB0D84431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325F-33E9-4188-A1BE-79B5C5293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20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CEAD-714F-4F99-A5D6-EE8DB0D84431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325F-33E9-4188-A1BE-79B5C5293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374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CEAD-714F-4F99-A5D6-EE8DB0D84431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325F-33E9-4188-A1BE-79B5C5293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090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CEAD-714F-4F99-A5D6-EE8DB0D84431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325F-33E9-4188-A1BE-79B5C5293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676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CEAD-714F-4F99-A5D6-EE8DB0D84431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325F-33E9-4188-A1BE-79B5C5293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609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CEAD-714F-4F99-A5D6-EE8DB0D84431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325F-33E9-4188-A1BE-79B5C5293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185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CEAD-714F-4F99-A5D6-EE8DB0D84431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325F-33E9-4188-A1BE-79B5C5293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05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CEAD-714F-4F99-A5D6-EE8DB0D84431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325F-33E9-4188-A1BE-79B5C5293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79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CEAD-714F-4F99-A5D6-EE8DB0D84431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325F-33E9-4188-A1BE-79B5C5293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176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CEAD-714F-4F99-A5D6-EE8DB0D84431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325F-33E9-4188-A1BE-79B5C5293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951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4CEAD-714F-4F99-A5D6-EE8DB0D84431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E325F-33E9-4188-A1BE-79B5C5293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928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36F94FDD-5AC6-41B2-AB5B-9787E6AA9458}"/>
              </a:ext>
            </a:extLst>
          </p:cNvPr>
          <p:cNvSpPr/>
          <p:nvPr/>
        </p:nvSpPr>
        <p:spPr>
          <a:xfrm>
            <a:off x="1" y="1104023"/>
            <a:ext cx="4463820" cy="1025667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pic>
        <p:nvPicPr>
          <p:cNvPr id="10" name="Picture 2" descr="C:\Users\MSShafigullin\Desktop\Проекты\Брендбук\Готовый ББ\Логотипы в png\2_Logo_white.png">
            <a:extLst>
              <a:ext uri="{FF2B5EF4-FFF2-40B4-BE49-F238E27FC236}">
                <a16:creationId xmlns:a16="http://schemas.microsoft.com/office/drawing/2014/main" id="{1CF6B21F-20B8-4369-A2C7-46DFB2BF94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035" y="1415491"/>
            <a:ext cx="2931743" cy="39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F825D82E-94F7-4DE1-8D42-8C03A8E67BB9}"/>
              </a:ext>
            </a:extLst>
          </p:cNvPr>
          <p:cNvSpPr/>
          <p:nvPr/>
        </p:nvSpPr>
        <p:spPr>
          <a:xfrm>
            <a:off x="6503852" y="4457014"/>
            <a:ext cx="4979939" cy="66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67" dirty="0">
                <a:solidFill>
                  <a:srgbClr val="004C8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Директор Департамента информатизации и связи КФУ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A35DDBE-5DEB-4573-92B6-5E4276EED031}"/>
              </a:ext>
            </a:extLst>
          </p:cNvPr>
          <p:cNvSpPr/>
          <p:nvPr/>
        </p:nvSpPr>
        <p:spPr>
          <a:xfrm>
            <a:off x="6498809" y="3980593"/>
            <a:ext cx="51015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004C8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Нурутдинов Султан </a:t>
            </a:r>
            <a:r>
              <a:rPr lang="ru-RU" sz="2400" b="1" dirty="0" err="1">
                <a:solidFill>
                  <a:srgbClr val="004C8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Хамитович</a:t>
            </a:r>
            <a:endParaRPr lang="ru-RU" sz="2400" b="1" dirty="0">
              <a:solidFill>
                <a:srgbClr val="004C8F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1257DE5-E865-483E-8E4C-3E5C146406E2}"/>
              </a:ext>
            </a:extLst>
          </p:cNvPr>
          <p:cNvSpPr/>
          <p:nvPr/>
        </p:nvSpPr>
        <p:spPr>
          <a:xfrm>
            <a:off x="4638870" y="6305530"/>
            <a:ext cx="1760532" cy="379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67" dirty="0">
                <a:solidFill>
                  <a:srgbClr val="004C8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Казань, 2024</a:t>
            </a:r>
          </a:p>
        </p:txBody>
      </p:sp>
      <p:pic>
        <p:nvPicPr>
          <p:cNvPr id="8" name="Рисунок 7" descr="Нурутдинов Султан Хамитович">
            <a:extLst>
              <a:ext uri="{FF2B5EF4-FFF2-40B4-BE49-F238E27FC236}">
                <a16:creationId xmlns:a16="http://schemas.microsoft.com/office/drawing/2014/main" id="{4D855D8B-36D2-4346-BF3E-E864CDF073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04" t="736" r="16981" b="6055"/>
          <a:stretch>
            <a:fillRect/>
          </a:stretch>
        </p:blipFill>
        <p:spPr bwMode="auto">
          <a:xfrm>
            <a:off x="5264841" y="4063226"/>
            <a:ext cx="1038697" cy="1038697"/>
          </a:xfrm>
          <a:custGeom>
            <a:avLst/>
            <a:gdLst>
              <a:gd name="connsiteX0" fmla="*/ 2397125 w 4794250"/>
              <a:gd name="connsiteY0" fmla="*/ 0 h 4794250"/>
              <a:gd name="connsiteX1" fmla="*/ 4794250 w 4794250"/>
              <a:gd name="connsiteY1" fmla="*/ 2397125 h 4794250"/>
              <a:gd name="connsiteX2" fmla="*/ 2397125 w 4794250"/>
              <a:gd name="connsiteY2" fmla="*/ 4794250 h 4794250"/>
              <a:gd name="connsiteX3" fmla="*/ 0 w 4794250"/>
              <a:gd name="connsiteY3" fmla="*/ 2397125 h 4794250"/>
              <a:gd name="connsiteX4" fmla="*/ 2397125 w 4794250"/>
              <a:gd name="connsiteY4" fmla="*/ 0 h 4794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94250" h="4794250">
                <a:moveTo>
                  <a:pt x="2397125" y="0"/>
                </a:moveTo>
                <a:cubicBezTo>
                  <a:pt x="3721021" y="0"/>
                  <a:pt x="4794250" y="1073229"/>
                  <a:pt x="4794250" y="2397125"/>
                </a:cubicBezTo>
                <a:cubicBezTo>
                  <a:pt x="4794250" y="3721021"/>
                  <a:pt x="3721021" y="4794250"/>
                  <a:pt x="2397125" y="4794250"/>
                </a:cubicBezTo>
                <a:cubicBezTo>
                  <a:pt x="1073229" y="4794250"/>
                  <a:pt x="0" y="3721021"/>
                  <a:pt x="0" y="2397125"/>
                </a:cubicBezTo>
                <a:cubicBezTo>
                  <a:pt x="0" y="1073229"/>
                  <a:pt x="1073229" y="0"/>
                  <a:pt x="2397125" y="0"/>
                </a:cubicBezTo>
                <a:close/>
              </a:path>
            </a:pathLst>
          </a:custGeom>
          <a:noFill/>
          <a:ln>
            <a:solidFill>
              <a:srgbClr val="003F82">
                <a:alpha val="34000"/>
              </a:srgb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857040" y="1181846"/>
            <a:ext cx="67432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7F7F7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Модуль </a:t>
            </a:r>
          </a:p>
          <a:p>
            <a:pPr algn="just"/>
            <a:r>
              <a:rPr lang="ru-RU" sz="2400" b="1" dirty="0">
                <a:solidFill>
                  <a:srgbClr val="7F7F7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«Прохождение медицинских осмотров»</a:t>
            </a:r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11852867" y="6502400"/>
            <a:ext cx="339132" cy="355600"/>
          </a:xfrm>
          <a:prstGeom prst="flowChartProcess">
            <a:avLst/>
          </a:prstGeom>
          <a:solidFill>
            <a:srgbClr val="003B7C"/>
          </a:solidFill>
          <a:ln>
            <a:solidFill>
              <a:srgbClr val="003B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67" dirty="0">
                <a:latin typeface="Helvetica" panose="020B0604020202020204" pitchFamily="34" charset="0"/>
                <a:cs typeface="Helvetica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43262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103445" y="279921"/>
            <a:ext cx="6336704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ru-RU" sz="2667"/>
              <a:t>Введение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7D4901C9-BF61-40D3-AF4D-08BF8FA2AD3A}"/>
              </a:ext>
            </a:extLst>
          </p:cNvPr>
          <p:cNvSpPr/>
          <p:nvPr/>
        </p:nvSpPr>
        <p:spPr>
          <a:xfrm>
            <a:off x="0" y="0"/>
            <a:ext cx="1103445" cy="6858000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pic>
        <p:nvPicPr>
          <p:cNvPr id="24" name="Picture 2" descr="C:\Users\MSShafigullin\Desktop\2020\Презентация КФУ\kfu_logo_circle_rus.png">
            <a:extLst>
              <a:ext uri="{FF2B5EF4-FFF2-40B4-BE49-F238E27FC236}">
                <a16:creationId xmlns:a16="http://schemas.microsoft.com/office/drawing/2014/main" id="{A9C12BA2-34E2-47CD-B7DF-D7B4BC7CC9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23" y="116712"/>
            <a:ext cx="7374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C:\Users\MSShafigullin\Desktop\Проекты\Презентация по ДК\qs.jpg">
            <a:extLst>
              <a:ext uri="{FF2B5EF4-FFF2-40B4-BE49-F238E27FC236}">
                <a16:creationId xmlns:a16="http://schemas.microsoft.com/office/drawing/2014/main" id="{D250412E-AB43-4EDA-BBEF-379361962A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132" y="5896630"/>
            <a:ext cx="471181" cy="471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C:\Users\MSShafigullin\Desktop\2020\Презентация КФУ\THE.png">
            <a:extLst>
              <a:ext uri="{FF2B5EF4-FFF2-40B4-BE49-F238E27FC236}">
                <a16:creationId xmlns:a16="http://schemas.microsoft.com/office/drawing/2014/main" id="{606E8887-B47C-4009-9F32-C8D9E70A36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723" y="5125027"/>
            <a:ext cx="336000" cy="3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5205419-AD4F-4196-AB89-E7A6A8D534AE}"/>
              </a:ext>
            </a:extLst>
          </p:cNvPr>
          <p:cNvSpPr txBox="1"/>
          <p:nvPr/>
        </p:nvSpPr>
        <p:spPr>
          <a:xfrm>
            <a:off x="112068" y="6305035"/>
            <a:ext cx="879309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 defTabSz="1219170">
              <a:defRPr/>
            </a:pPr>
            <a:r>
              <a:rPr lang="ru-RU" sz="1067" b="0">
                <a:solidFill>
                  <a:schemeClr val="bg1"/>
                </a:solidFill>
                <a:latin typeface="PT Sans" panose="020B0503020203020204" pitchFamily="34" charset="-52"/>
              </a:rPr>
              <a:t>370</a:t>
            </a:r>
          </a:p>
          <a:p>
            <a:pPr algn="ctr" defTabSz="1219170">
              <a:defRPr/>
            </a:pPr>
            <a:r>
              <a:rPr lang="ru-RU" sz="1067" b="0" kern="0">
                <a:solidFill>
                  <a:schemeClr val="bg1"/>
                </a:solidFill>
                <a:latin typeface="PT Sans" panose="020B0503020203020204" pitchFamily="34" charset="-52"/>
              </a:rPr>
              <a:t>13</a:t>
            </a:r>
            <a:endParaRPr lang="en-US" sz="1067" b="0" kern="0">
              <a:solidFill>
                <a:schemeClr val="bg1"/>
              </a:solidFill>
              <a:latin typeface="PT Sans" panose="020B0503020203020204" pitchFamily="34" charset="-52"/>
            </a:endParaRPr>
          </a:p>
        </p:txBody>
      </p:sp>
      <p:pic>
        <p:nvPicPr>
          <p:cNvPr id="29" name="Picture 4" descr="C:\Users\MSShafigullin\Desktop\2020\5+\5+ (white).png">
            <a:extLst>
              <a:ext uri="{FF2B5EF4-FFF2-40B4-BE49-F238E27FC236}">
                <a16:creationId xmlns:a16="http://schemas.microsoft.com/office/drawing/2014/main" id="{58DB1293-A15B-4851-A06F-F0D6143BE8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853" y="4581128"/>
            <a:ext cx="699740" cy="318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0908638-4B2F-1310-682B-9C816D510667}"/>
              </a:ext>
            </a:extLst>
          </p:cNvPr>
          <p:cNvSpPr txBox="1"/>
          <p:nvPr/>
        </p:nvSpPr>
        <p:spPr>
          <a:xfrm>
            <a:off x="183023" y="5445224"/>
            <a:ext cx="737400" cy="420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19170">
              <a:defRPr/>
            </a:pPr>
            <a:r>
              <a:rPr lang="ru-RU" sz="1067">
                <a:solidFill>
                  <a:schemeClr val="bg1"/>
                </a:solidFill>
                <a:latin typeface="PT Sans" panose="020B0503020203020204" pitchFamily="34" charset="-52"/>
                <a:cs typeface="Arial" pitchFamily="34" charset="0"/>
              </a:rPr>
              <a:t>601-800</a:t>
            </a:r>
          </a:p>
          <a:p>
            <a:pPr algn="ctr">
              <a:defRPr/>
            </a:pPr>
            <a:r>
              <a:rPr lang="ru-RU" sz="1067">
                <a:solidFill>
                  <a:schemeClr val="bg1"/>
                </a:solidFill>
                <a:latin typeface="PT Sans" panose="020B0503020203020204" pitchFamily="34" charset="-52"/>
                <a:cs typeface="Arial" pitchFamily="34" charset="0"/>
              </a:rPr>
              <a:t>10</a:t>
            </a:r>
            <a:endParaRPr lang="en-US" sz="1067">
              <a:solidFill>
                <a:schemeClr val="bg1"/>
              </a:solidFill>
              <a:latin typeface="PT Sans" panose="020B0503020203020204" pitchFamily="34" charset="-52"/>
              <a:cs typeface="Arial" pitchFamily="34" charset="0"/>
            </a:endParaRPr>
          </a:p>
        </p:txBody>
      </p:sp>
      <p:sp>
        <p:nvSpPr>
          <p:cNvPr id="38" name="Блок-схема: процесс 37"/>
          <p:cNvSpPr/>
          <p:nvPr/>
        </p:nvSpPr>
        <p:spPr>
          <a:xfrm>
            <a:off x="11840591" y="6477423"/>
            <a:ext cx="339132" cy="355600"/>
          </a:xfrm>
          <a:prstGeom prst="flowChartProcess">
            <a:avLst/>
          </a:prstGeom>
          <a:solidFill>
            <a:srgbClr val="003B7C"/>
          </a:solidFill>
          <a:ln>
            <a:solidFill>
              <a:srgbClr val="003B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67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980880F-A4B4-480E-BB1F-0E5458664C2B}"/>
              </a:ext>
            </a:extLst>
          </p:cNvPr>
          <p:cNvSpPr txBox="1"/>
          <p:nvPr/>
        </p:nvSpPr>
        <p:spPr>
          <a:xfrm>
            <a:off x="1214121" y="1"/>
            <a:ext cx="1030054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3B7C"/>
                </a:solidFill>
                <a:latin typeface="PT Sans" panose="020B0503020203020204" pitchFamily="34" charset="-52"/>
              </a:rPr>
              <a:t>Модуль «Прохождение медицинских осмотров»</a:t>
            </a:r>
            <a:endParaRPr lang="en-US" sz="2400" dirty="0">
              <a:solidFill>
                <a:srgbClr val="003B7C"/>
              </a:solidFill>
              <a:latin typeface="PT Sans" panose="020B0503020203020204" pitchFamily="34" charset="-52"/>
            </a:endParaRPr>
          </a:p>
          <a:p>
            <a:r>
              <a:rPr lang="ru-RU" sz="2400" b="1" dirty="0">
                <a:solidFill>
                  <a:schemeClr val="bg1">
                    <a:lumMod val="50000"/>
                  </a:schemeClr>
                </a:solidFill>
                <a:latin typeface="PT Sans" panose="020B0503020203020204" pitchFamily="34" charset="-52"/>
              </a:rPr>
              <a:t>Функционал модуля</a:t>
            </a:r>
          </a:p>
        </p:txBody>
      </p:sp>
      <p:grpSp>
        <p:nvGrpSpPr>
          <p:cNvPr id="7" name="Группа 6"/>
          <p:cNvGrpSpPr>
            <a:grpSpLocks noChangeAspect="1"/>
          </p:cNvGrpSpPr>
          <p:nvPr/>
        </p:nvGrpSpPr>
        <p:grpSpPr>
          <a:xfrm>
            <a:off x="2410784" y="3673108"/>
            <a:ext cx="7906187" cy="2621237"/>
            <a:chOff x="2117273" y="2924533"/>
            <a:chExt cx="5312042" cy="1761168"/>
          </a:xfrm>
        </p:grpSpPr>
        <p:pic>
          <p:nvPicPr>
            <p:cNvPr id="32" name="Рисунок 31">
              <a:extLst>
                <a:ext uri="{FF2B5EF4-FFF2-40B4-BE49-F238E27FC236}">
                  <a16:creationId xmlns:a16="http://schemas.microsoft.com/office/drawing/2014/main" id="{810CB0D2-A0F8-4A1F-A67E-F6A5425280F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117273" y="2924533"/>
              <a:ext cx="5312042" cy="1618345"/>
            </a:xfrm>
            <a:prstGeom prst="rect">
              <a:avLst/>
            </a:prstGeom>
          </p:spPr>
        </p:pic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EF65F5F-70D9-40D0-B166-C5CDA409FB91}"/>
                </a:ext>
              </a:extLst>
            </p:cNvPr>
            <p:cNvSpPr txBox="1"/>
            <p:nvPr/>
          </p:nvSpPr>
          <p:spPr>
            <a:xfrm>
              <a:off x="2731595" y="4513332"/>
              <a:ext cx="4072514" cy="17236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0">
                  <a:solidFill>
                    <a:srgbClr val="003B7C"/>
                  </a:solidFill>
                  <a:latin typeface="PT Sans" panose="020B0503020203020204" pitchFamily="34" charset="-52"/>
                </a:defRPr>
              </a:lvl1pPr>
            </a:lstStyle>
            <a:p>
              <a:r>
                <a:rPr lang="ru-RU" sz="1067" dirty="0"/>
                <a:t>Параметры поиска работников КФУ</a:t>
              </a:r>
              <a:r>
                <a:rPr lang="en-US" sz="1067" dirty="0"/>
                <a:t> </a:t>
              </a:r>
              <a:r>
                <a:rPr lang="ru-RU" sz="1067" dirty="0"/>
                <a:t>в модуле «Прохождение медицинских осмотров»</a:t>
              </a:r>
            </a:p>
          </p:txBody>
        </p:sp>
      </p:grpSp>
      <p:pic>
        <p:nvPicPr>
          <p:cNvPr id="43" name="Picture 16" descr="Зеленая галочка в круге. Выполнено иконка ПНГ на Прозрачном Фоне • Скачать  PNG Зеленая галочка в круге. Выполнено иконка">
            <a:extLst>
              <a:ext uri="{FF2B5EF4-FFF2-40B4-BE49-F238E27FC236}">
                <a16:creationId xmlns:a16="http://schemas.microsoft.com/office/drawing/2014/main" id="{F508FF9F-05FB-4C09-9142-5A7101C702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086" y="1778818"/>
            <a:ext cx="183081" cy="183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16" descr="Зеленая галочка в круге. Выполнено иконка ПНГ на Прозрачном Фоне • Скачать  PNG Зеленая галочка в круге. Выполнено иконка">
            <a:extLst>
              <a:ext uri="{FF2B5EF4-FFF2-40B4-BE49-F238E27FC236}">
                <a16:creationId xmlns:a16="http://schemas.microsoft.com/office/drawing/2014/main" id="{999BE19C-4C62-4EB7-B7B0-87DA7F12B5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718" y="3064770"/>
            <a:ext cx="183081" cy="183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16" descr="Зеленая галочка в круге. Выполнено иконка ПНГ на Прозрачном Фоне • Скачать  PNG Зеленая галочка в круге. Выполнено иконка">
            <a:extLst>
              <a:ext uri="{FF2B5EF4-FFF2-40B4-BE49-F238E27FC236}">
                <a16:creationId xmlns:a16="http://schemas.microsoft.com/office/drawing/2014/main" id="{E6CEC9BA-4277-4DD1-9A49-701172A76F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085" y="2421794"/>
            <a:ext cx="183081" cy="183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C8953689-40E9-4754-AC7C-7476B3567018}"/>
              </a:ext>
            </a:extLst>
          </p:cNvPr>
          <p:cNvSpPr txBox="1"/>
          <p:nvPr/>
        </p:nvSpPr>
        <p:spPr>
          <a:xfrm>
            <a:off x="1570114" y="1132631"/>
            <a:ext cx="7128793" cy="410433"/>
          </a:xfrm>
          <a:prstGeom prst="rect">
            <a:avLst/>
          </a:prstGeom>
          <a:noFill/>
        </p:spPr>
        <p:txBody>
          <a:bodyPr wrap="square" lIns="121920" tIns="60960" rIns="121920" bIns="60960" rtlCol="0" anchor="t">
            <a:spAutoFit/>
          </a:bodyPr>
          <a:lstStyle>
            <a:defPPr>
              <a:defRPr lang="ru-RU"/>
            </a:defPPr>
            <a:lvl1pPr>
              <a:defRPr>
                <a:solidFill>
                  <a:srgbClr val="00387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algn="just"/>
            <a:r>
              <a:rPr lang="ru-RU" sz="1867" dirty="0">
                <a:latin typeface="PT Sans" panose="020B0503020203020204"/>
                <a:ea typeface="Calibri" panose="020F0502020204030204" pitchFamily="34" charset="0"/>
                <a:cs typeface="Times New Roman" panose="02020603050405020304" pitchFamily="18" charset="0"/>
              </a:rPr>
              <a:t>Модуль включает в себя следующий функционал: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8953689-40E9-4754-AC7C-7476B3567018}"/>
              </a:ext>
            </a:extLst>
          </p:cNvPr>
          <p:cNvSpPr txBox="1"/>
          <p:nvPr/>
        </p:nvSpPr>
        <p:spPr>
          <a:xfrm>
            <a:off x="1978646" y="1665125"/>
            <a:ext cx="7407799" cy="410433"/>
          </a:xfrm>
          <a:prstGeom prst="rect">
            <a:avLst/>
          </a:prstGeom>
          <a:noFill/>
        </p:spPr>
        <p:txBody>
          <a:bodyPr wrap="square" lIns="121920" tIns="60960" rIns="121920" bIns="60960" rtlCol="0" anchor="t">
            <a:spAutoFit/>
          </a:bodyPr>
          <a:lstStyle>
            <a:defPPr>
              <a:defRPr lang="ru-RU"/>
            </a:defPPr>
            <a:lvl1pPr>
              <a:defRPr>
                <a:solidFill>
                  <a:srgbClr val="00387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algn="just"/>
            <a:r>
              <a:rPr lang="ru-RU" sz="1867" dirty="0">
                <a:latin typeface="PT Sans" panose="020B0503020203020204"/>
                <a:ea typeface="Calibri" panose="020F0502020204030204" pitchFamily="34" charset="0"/>
                <a:cs typeface="Times New Roman" panose="02020603050405020304" pitchFamily="18" charset="0"/>
              </a:rPr>
              <a:t>Внесение последних дат о прохождении медицинского осмотра;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8953689-40E9-4754-AC7C-7476B3567018}"/>
              </a:ext>
            </a:extLst>
          </p:cNvPr>
          <p:cNvSpPr txBox="1"/>
          <p:nvPr/>
        </p:nvSpPr>
        <p:spPr>
          <a:xfrm>
            <a:off x="1978644" y="2197618"/>
            <a:ext cx="7407800" cy="697755"/>
          </a:xfrm>
          <a:prstGeom prst="rect">
            <a:avLst/>
          </a:prstGeom>
          <a:noFill/>
        </p:spPr>
        <p:txBody>
          <a:bodyPr wrap="square" lIns="121920" tIns="60960" rIns="121920" bIns="60960" rtlCol="0" anchor="t">
            <a:spAutoFit/>
          </a:bodyPr>
          <a:lstStyle>
            <a:defPPr>
              <a:defRPr lang="ru-RU"/>
            </a:defPPr>
            <a:lvl1pPr>
              <a:defRPr>
                <a:solidFill>
                  <a:srgbClr val="00387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>
              <a:tabLst>
                <a:tab pos="1295368" algn="l"/>
              </a:tabLst>
            </a:pPr>
            <a:r>
              <a:rPr lang="ru-RU" sz="1867" dirty="0">
                <a:latin typeface="PT Sans" panose="020B0503020203020204"/>
                <a:ea typeface="Calibri" panose="020F0502020204030204" pitchFamily="34" charset="0"/>
                <a:cs typeface="Times New Roman" panose="02020603050405020304" pitchFamily="18" charset="0"/>
              </a:rPr>
              <a:t>Автоматическое формирование графика прохождения работниками медицинских осмотров;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8953689-40E9-4754-AC7C-7476B3567018}"/>
              </a:ext>
            </a:extLst>
          </p:cNvPr>
          <p:cNvSpPr txBox="1"/>
          <p:nvPr/>
        </p:nvSpPr>
        <p:spPr>
          <a:xfrm>
            <a:off x="1978646" y="2938462"/>
            <a:ext cx="7407799" cy="410433"/>
          </a:xfrm>
          <a:prstGeom prst="rect">
            <a:avLst/>
          </a:prstGeom>
          <a:noFill/>
        </p:spPr>
        <p:txBody>
          <a:bodyPr wrap="square" lIns="121920" tIns="60960" rIns="121920" bIns="60960" rtlCol="0" anchor="t">
            <a:spAutoFit/>
          </a:bodyPr>
          <a:lstStyle>
            <a:defPPr>
              <a:defRPr lang="ru-RU"/>
            </a:defPPr>
            <a:lvl1pPr>
              <a:defRPr>
                <a:solidFill>
                  <a:srgbClr val="00387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algn="just"/>
            <a:r>
              <a:rPr lang="ru-RU" sz="1867" dirty="0">
                <a:latin typeface="PT Sans" panose="020B0503020203020204"/>
                <a:ea typeface="Calibri" panose="020F0502020204030204" pitchFamily="34" charset="0"/>
                <a:cs typeface="Times New Roman" panose="02020603050405020304" pitchFamily="18" charset="0"/>
              </a:rPr>
              <a:t>Экспорт данных о прохождении работниками медицинских осмотров.</a:t>
            </a:r>
          </a:p>
        </p:txBody>
      </p:sp>
    </p:spTree>
    <p:extLst>
      <p:ext uri="{BB962C8B-B14F-4D97-AF65-F5344CB8AC3E}">
        <p14:creationId xmlns:p14="http://schemas.microsoft.com/office/powerpoint/2010/main" val="1971427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103445" y="279921"/>
            <a:ext cx="6336704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ru-RU" sz="2667"/>
              <a:t>Введение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7D4901C9-BF61-40D3-AF4D-08BF8FA2AD3A}"/>
              </a:ext>
            </a:extLst>
          </p:cNvPr>
          <p:cNvSpPr/>
          <p:nvPr/>
        </p:nvSpPr>
        <p:spPr>
          <a:xfrm>
            <a:off x="0" y="0"/>
            <a:ext cx="1103445" cy="6858000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pic>
        <p:nvPicPr>
          <p:cNvPr id="24" name="Picture 2" descr="C:\Users\MSShafigullin\Desktop\2020\Презентация КФУ\kfu_logo_circle_rus.png">
            <a:extLst>
              <a:ext uri="{FF2B5EF4-FFF2-40B4-BE49-F238E27FC236}">
                <a16:creationId xmlns:a16="http://schemas.microsoft.com/office/drawing/2014/main" id="{A9C12BA2-34E2-47CD-B7DF-D7B4BC7CC9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23" y="116712"/>
            <a:ext cx="7374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C:\Users\MSShafigullin\Desktop\Проекты\Презентация по ДК\qs.jpg">
            <a:extLst>
              <a:ext uri="{FF2B5EF4-FFF2-40B4-BE49-F238E27FC236}">
                <a16:creationId xmlns:a16="http://schemas.microsoft.com/office/drawing/2014/main" id="{D250412E-AB43-4EDA-BBEF-379361962A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132" y="5896630"/>
            <a:ext cx="471181" cy="471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C:\Users\MSShafigullin\Desktop\2020\Презентация КФУ\THE.png">
            <a:extLst>
              <a:ext uri="{FF2B5EF4-FFF2-40B4-BE49-F238E27FC236}">
                <a16:creationId xmlns:a16="http://schemas.microsoft.com/office/drawing/2014/main" id="{606E8887-B47C-4009-9F32-C8D9E70A36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723" y="5125027"/>
            <a:ext cx="336000" cy="3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5205419-AD4F-4196-AB89-E7A6A8D534AE}"/>
              </a:ext>
            </a:extLst>
          </p:cNvPr>
          <p:cNvSpPr txBox="1"/>
          <p:nvPr/>
        </p:nvSpPr>
        <p:spPr>
          <a:xfrm>
            <a:off x="112068" y="6305035"/>
            <a:ext cx="879309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 defTabSz="1219170">
              <a:defRPr/>
            </a:pPr>
            <a:r>
              <a:rPr lang="ru-RU" sz="1067" b="0">
                <a:solidFill>
                  <a:schemeClr val="bg1"/>
                </a:solidFill>
                <a:latin typeface="PT Sans" panose="020B0503020203020204" pitchFamily="34" charset="-52"/>
              </a:rPr>
              <a:t>370</a:t>
            </a:r>
          </a:p>
          <a:p>
            <a:pPr algn="ctr" defTabSz="1219170">
              <a:defRPr/>
            </a:pPr>
            <a:r>
              <a:rPr lang="ru-RU" sz="1067" b="0" kern="0">
                <a:solidFill>
                  <a:schemeClr val="bg1"/>
                </a:solidFill>
                <a:latin typeface="PT Sans" panose="020B0503020203020204" pitchFamily="34" charset="-52"/>
              </a:rPr>
              <a:t>13</a:t>
            </a:r>
            <a:endParaRPr lang="en-US" sz="1067" b="0" kern="0">
              <a:solidFill>
                <a:schemeClr val="bg1"/>
              </a:solidFill>
              <a:latin typeface="PT Sans" panose="020B0503020203020204" pitchFamily="34" charset="-52"/>
            </a:endParaRPr>
          </a:p>
        </p:txBody>
      </p:sp>
      <p:pic>
        <p:nvPicPr>
          <p:cNvPr id="29" name="Picture 4" descr="C:\Users\MSShafigullin\Desktop\2020\5+\5+ (white).png">
            <a:extLst>
              <a:ext uri="{FF2B5EF4-FFF2-40B4-BE49-F238E27FC236}">
                <a16:creationId xmlns:a16="http://schemas.microsoft.com/office/drawing/2014/main" id="{58DB1293-A15B-4851-A06F-F0D6143BE8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853" y="4581128"/>
            <a:ext cx="699740" cy="318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0908638-4B2F-1310-682B-9C816D510667}"/>
              </a:ext>
            </a:extLst>
          </p:cNvPr>
          <p:cNvSpPr txBox="1"/>
          <p:nvPr/>
        </p:nvSpPr>
        <p:spPr>
          <a:xfrm>
            <a:off x="183023" y="5445224"/>
            <a:ext cx="737400" cy="420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19170">
              <a:defRPr/>
            </a:pPr>
            <a:r>
              <a:rPr lang="ru-RU" sz="1067">
                <a:solidFill>
                  <a:schemeClr val="bg1"/>
                </a:solidFill>
                <a:latin typeface="PT Sans" panose="020B0503020203020204" pitchFamily="34" charset="-52"/>
                <a:cs typeface="Arial" pitchFamily="34" charset="0"/>
              </a:rPr>
              <a:t>601-800</a:t>
            </a:r>
          </a:p>
          <a:p>
            <a:pPr algn="ctr">
              <a:defRPr/>
            </a:pPr>
            <a:r>
              <a:rPr lang="ru-RU" sz="1067">
                <a:solidFill>
                  <a:schemeClr val="bg1"/>
                </a:solidFill>
                <a:latin typeface="PT Sans" panose="020B0503020203020204" pitchFamily="34" charset="-52"/>
                <a:cs typeface="Arial" pitchFamily="34" charset="0"/>
              </a:rPr>
              <a:t>10</a:t>
            </a:r>
            <a:endParaRPr lang="en-US" sz="1067">
              <a:solidFill>
                <a:schemeClr val="bg1"/>
              </a:solidFill>
              <a:latin typeface="PT Sans" panose="020B0503020203020204" pitchFamily="34" charset="-52"/>
              <a:cs typeface="Arial" pitchFamily="34" charset="0"/>
            </a:endParaRPr>
          </a:p>
        </p:txBody>
      </p:sp>
      <p:sp>
        <p:nvSpPr>
          <p:cNvPr id="38" name="Блок-схема: процесс 37"/>
          <p:cNvSpPr/>
          <p:nvPr/>
        </p:nvSpPr>
        <p:spPr>
          <a:xfrm>
            <a:off x="11840591" y="6477423"/>
            <a:ext cx="339132" cy="355600"/>
          </a:xfrm>
          <a:prstGeom prst="flowChartProcess">
            <a:avLst/>
          </a:prstGeom>
          <a:solidFill>
            <a:srgbClr val="003B7C"/>
          </a:solidFill>
          <a:ln>
            <a:solidFill>
              <a:srgbClr val="003B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67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980880F-A4B4-480E-BB1F-0E5458664C2B}"/>
              </a:ext>
            </a:extLst>
          </p:cNvPr>
          <p:cNvSpPr txBox="1"/>
          <p:nvPr/>
        </p:nvSpPr>
        <p:spPr>
          <a:xfrm>
            <a:off x="1214121" y="1"/>
            <a:ext cx="1030054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3B7C"/>
                </a:solidFill>
                <a:latin typeface="PT Sans" panose="020B0503020203020204" pitchFamily="34" charset="-52"/>
              </a:rPr>
              <a:t>Модуль «Прохождение медицинских осмотров»</a:t>
            </a:r>
            <a:endParaRPr lang="en-US" sz="2400" dirty="0">
              <a:solidFill>
                <a:srgbClr val="003B7C"/>
              </a:solidFill>
              <a:latin typeface="PT Sans" panose="020B0503020203020204" pitchFamily="34" charset="-52"/>
            </a:endParaRPr>
          </a:p>
          <a:p>
            <a:r>
              <a:rPr lang="ru-RU" sz="2400" b="1" dirty="0">
                <a:solidFill>
                  <a:schemeClr val="bg1">
                    <a:lumMod val="50000"/>
                  </a:schemeClr>
                </a:solidFill>
                <a:latin typeface="PT Sans" panose="020B0503020203020204" pitchFamily="34" charset="-52"/>
              </a:rPr>
              <a:t>Функционал модуля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1569122" y="1168650"/>
            <a:ext cx="9955337" cy="5400136"/>
            <a:chOff x="963986" y="810443"/>
            <a:chExt cx="7466503" cy="4050102"/>
          </a:xfrm>
        </p:grpSpPr>
        <p:pic>
          <p:nvPicPr>
            <p:cNvPr id="22" name="Рисунок 21">
              <a:extLst>
                <a:ext uri="{FF2B5EF4-FFF2-40B4-BE49-F238E27FC236}">
                  <a16:creationId xmlns:a16="http://schemas.microsoft.com/office/drawing/2014/main" id="{B542E290-B272-4E8A-A289-830CFD104F5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3986" y="810443"/>
              <a:ext cx="7466503" cy="3857693"/>
            </a:xfrm>
            <a:prstGeom prst="rect">
              <a:avLst/>
            </a:prstGeom>
          </p:spPr>
        </p:pic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EF65F5F-70D9-40D0-B166-C5CDA409FB91}"/>
                </a:ext>
              </a:extLst>
            </p:cNvPr>
            <p:cNvSpPr txBox="1"/>
            <p:nvPr/>
          </p:nvSpPr>
          <p:spPr>
            <a:xfrm>
              <a:off x="2661775" y="4668136"/>
              <a:ext cx="4072514" cy="19240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0">
                  <a:solidFill>
                    <a:srgbClr val="003B7C"/>
                  </a:solidFill>
                  <a:latin typeface="PT Sans" panose="020B0503020203020204" pitchFamily="34" charset="-52"/>
                </a:defRPr>
              </a:lvl1pPr>
            </a:lstStyle>
            <a:p>
              <a:r>
                <a:rPr lang="ru-RU" sz="1067" dirty="0"/>
                <a:t>Формирование списка работников КФУ</a:t>
              </a:r>
              <a:r>
                <a:rPr lang="en-US" sz="1067" dirty="0"/>
                <a:t> </a:t>
              </a:r>
              <a:r>
                <a:rPr lang="ru-RU" sz="1067" dirty="0"/>
                <a:t>в модуле «Прохождение медицинских осмотров»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52380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SShafigullin\Desktop\Проекты\Брендбук\Гайдлайн\Презентация\презентация шаблон КФУ-0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72"/>
          <a:stretch/>
        </p:blipFill>
        <p:spPr bwMode="auto">
          <a:xfrm>
            <a:off x="0" y="2381"/>
            <a:ext cx="12192000" cy="6855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403" y="548680"/>
            <a:ext cx="1536171" cy="1499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Google Shape;898;g89d9307d70_13_164"/>
          <p:cNvSpPr txBox="1"/>
          <p:nvPr/>
        </p:nvSpPr>
        <p:spPr>
          <a:xfrm>
            <a:off x="3023659" y="3140968"/>
            <a:ext cx="7872875" cy="13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>
              <a:buClr>
                <a:srgbClr val="000000"/>
              </a:buClr>
              <a:buSzPts val="5867"/>
            </a:pPr>
            <a:r>
              <a:rPr lang="en-US" sz="4800" b="1" dirty="0">
                <a:solidFill>
                  <a:schemeClr val="bg1"/>
                </a:solidFill>
                <a:latin typeface="PT Sans" panose="020B0503020203020204" pitchFamily="34" charset="-52"/>
                <a:ea typeface="Arial"/>
                <a:cs typeface="Arial"/>
                <a:sym typeface="Arial"/>
              </a:rPr>
              <a:t>Спасибо за внимание!</a:t>
            </a:r>
            <a:endParaRPr sz="4800" b="1" dirty="0">
              <a:solidFill>
                <a:schemeClr val="bg1"/>
              </a:solidFill>
              <a:latin typeface="PT Sans" panose="020B0503020203020204" pitchFamily="34" charset="-52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82536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Широкоэкранный</PresentationFormat>
  <Paragraphs>49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PT Sans</vt:lpstr>
      <vt:lpstr>Segoe UI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кц</dc:creator>
  <cp:lastModifiedBy>Гурьянова Елена Олеговна</cp:lastModifiedBy>
  <cp:revision>2</cp:revision>
  <dcterms:created xsi:type="dcterms:W3CDTF">2024-03-09T13:42:25Z</dcterms:created>
  <dcterms:modified xsi:type="dcterms:W3CDTF">2024-03-18T05:39:24Z</dcterms:modified>
</cp:coreProperties>
</file>